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300" y="-17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DBCBA-9746-4545-900E-C745FD1C6673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0E33-4EE1-4747-8AAF-872209670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33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70E33-4EE1-4747-8AAF-87220967043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70E33-4EE1-4747-8AAF-87220967043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57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70E33-4EE1-4747-8AAF-87220967043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41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symbolic image showing a diverse group of Afghan adult migrants in a classroom setting, engaged in learning with culturally inclusive teaching materials. The scene includes books, a whiteboard, and digital tools, with warm lighting and a welcoming atmosphere. The background subtly incorporates Afghan cultural motifs and maps, emphasizing empowerment and education.">
            <a:extLst>
              <a:ext uri="{FF2B5EF4-FFF2-40B4-BE49-F238E27FC236}">
                <a16:creationId xmlns:a16="http://schemas.microsoft.com/office/drawing/2014/main" id="{95677B20-AF21-0E0E-E1B1-5AF1108A7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21982" r="4335"/>
          <a:stretch>
            <a:fillRect/>
          </a:stretch>
        </p:blipFill>
        <p:spPr bwMode="auto">
          <a:xfrm>
            <a:off x="-49803" y="603260"/>
            <a:ext cx="9243605" cy="519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032F19E-08B2-9695-1F8B-F7E6F86EE75D}"/>
              </a:ext>
            </a:extLst>
          </p:cNvPr>
          <p:cNvSpPr txBox="1"/>
          <p:nvPr/>
        </p:nvSpPr>
        <p:spPr>
          <a:xfrm>
            <a:off x="588555" y="5248387"/>
            <a:ext cx="8201790" cy="960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Workshop Presentation – Practical Strategies and Lesson Ideas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		Kamran Mangal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Zwei Personen, die einander die Hände halten">
            <a:extLst>
              <a:ext uri="{FF2B5EF4-FFF2-40B4-BE49-F238E27FC236}">
                <a16:creationId xmlns:a16="http://schemas.microsoft.com/office/drawing/2014/main" id="{63205A17-E91C-3F2D-0035-880616F5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00" r="33306" b="-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de-DE" sz="3500"/>
              <a:t>1. Culturally Relevant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46" y="1612899"/>
            <a:ext cx="4999267" cy="449580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dirty="0"/>
              <a:t>Use Afghan stories, proverbs, and traditions.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Include topics like family, work, and migration.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Compare Afghan and host-country customs.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Highlight Afghan values: hospitality, respect, perseverance.</a:t>
            </a:r>
          </a:p>
          <a:p>
            <a:pPr lvl="1">
              <a:lnSpc>
                <a:spcPct val="90000"/>
              </a:lnSpc>
              <a:defRPr b="1">
                <a:solidFill>
                  <a:srgbClr val="CC6600"/>
                </a:solidFill>
              </a:defRPr>
            </a:pPr>
            <a:r>
              <a:rPr lang="en-US" sz="2000" dirty="0"/>
              <a:t>💡 Lesson Example: Discuss a short Afghan story about helping neighbors and compare community support in the host country. </a:t>
            </a:r>
          </a:p>
          <a:p>
            <a:pPr lvl="1">
              <a:lnSpc>
                <a:spcPct val="90000"/>
              </a:lnSpc>
              <a:defRPr b="1">
                <a:solidFill>
                  <a:srgbClr val="CC6600"/>
                </a:solidFill>
              </a:defRPr>
            </a:pPr>
            <a:r>
              <a:rPr lang="en-US" sz="2000" dirty="0"/>
              <a:t>Learners describe Afghan recipes in the target language, then learn local ones.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de-DE" sz="3500">
                <a:solidFill>
                  <a:srgbClr val="FFFFFF"/>
                </a:solidFill>
              </a:rPr>
              <a:t>2. Adult-Centered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107" y="10139"/>
            <a:ext cx="5792522" cy="6717231"/>
          </a:xfrm>
        </p:spPr>
        <p:txBody>
          <a:bodyPr anchor="ctr">
            <a:normAutofit/>
          </a:bodyPr>
          <a:lstStyle/>
          <a:p>
            <a:endParaRPr lang="en-US" sz="1700" dirty="0"/>
          </a:p>
          <a:p>
            <a:r>
              <a:rPr lang="en-US" sz="2800" dirty="0"/>
              <a:t>Focus on real-life tasks (e.g., doctor visits, job search).</a:t>
            </a:r>
          </a:p>
          <a:p>
            <a:r>
              <a:rPr lang="en-US" sz="2800" dirty="0"/>
              <a:t>Let learners choose topics and pace.</a:t>
            </a:r>
          </a:p>
          <a:p>
            <a:r>
              <a:rPr lang="en-US" sz="2800" dirty="0"/>
              <a:t>Connect learning to personal experiences.</a:t>
            </a:r>
          </a:p>
          <a:p>
            <a:pPr lvl="1">
              <a:defRPr b="1">
                <a:solidFill>
                  <a:srgbClr val="CC6600"/>
                </a:solidFill>
              </a:defRPr>
            </a:pPr>
            <a:r>
              <a:rPr lang="en-US" dirty="0"/>
              <a:t>💡 Lesson Example: Fill out a job application in Pashto/Dari, then in German. Role-play a job interview or even a certificate for registration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10" y="837865"/>
            <a:ext cx="4198652" cy="1402470"/>
          </a:xfrm>
        </p:spPr>
        <p:txBody>
          <a:bodyPr anchor="t">
            <a:normAutofit/>
          </a:bodyPr>
          <a:lstStyle/>
          <a:p>
            <a:r>
              <a:rPr lang="en-US" sz="2800" dirty="0"/>
              <a:t>3. Use of Mother Tongue and Host Language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35998F-607D-259B-D112-7C4CE600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2405849"/>
            <a:ext cx="3274079" cy="218544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4053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698" y="1839691"/>
            <a:ext cx="4573302" cy="3932460"/>
          </a:xfrm>
        </p:spPr>
        <p:txBody>
          <a:bodyPr>
            <a:normAutofit lnSpcReduction="10000"/>
          </a:bodyPr>
          <a:lstStyle/>
          <a:p>
            <a:endParaRPr lang="ps-AF" sz="1700" dirty="0"/>
          </a:p>
          <a:p>
            <a:r>
              <a:rPr lang="ps-AF" sz="2400" dirty="0"/>
              <a:t>Provide bilingual glossaries and examples.</a:t>
            </a:r>
          </a:p>
          <a:p>
            <a:r>
              <a:rPr lang="ps-AF" sz="2400" dirty="0"/>
              <a:t>Allow switching between languages for understanding.</a:t>
            </a:r>
          </a:p>
          <a:p>
            <a:r>
              <a:rPr lang="ps-AF" sz="2400" dirty="0"/>
              <a:t>Show how both languages can work together.</a:t>
            </a:r>
          </a:p>
          <a:p>
            <a:pPr lvl="1">
              <a:defRPr b="1">
                <a:solidFill>
                  <a:srgbClr val="CC6600"/>
                </a:solidFill>
              </a:defRPr>
            </a:pPr>
            <a:r>
              <a:rPr lang="ps-AF" sz="2400" dirty="0"/>
              <a:t>Lesson Example: Create a bilingual phrase chart: ‘څنګه يې؟ / چطور هستی؟ – Wie geht’s dir?’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67555"/>
            <a:ext cx="4172100" cy="1616203"/>
          </a:xfrm>
        </p:spPr>
        <p:txBody>
          <a:bodyPr anchor="b">
            <a:normAutofit/>
          </a:bodyPr>
          <a:lstStyle/>
          <a:p>
            <a:r>
              <a:rPr lang="de-DE" sz="2800" dirty="0"/>
              <a:t>4. Multimedia and Visuals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C09DB1-3CC5-19C3-2595-37BB0867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5" y="2084076"/>
            <a:ext cx="4338416" cy="35982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451" y="1983757"/>
            <a:ext cx="4338414" cy="450668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000" dirty="0"/>
              <a:t>Include Afghan songs, videos, and crafts.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Use visuals (maps, icons, charts) for clarity.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Ensure diversity and avoid stereotypes.</a:t>
            </a:r>
          </a:p>
          <a:p>
            <a:pPr lvl="1">
              <a:lnSpc>
                <a:spcPct val="90000"/>
              </a:lnSpc>
              <a:defRPr b="1">
                <a:solidFill>
                  <a:srgbClr val="CC6600"/>
                </a:solidFill>
              </a:defRPr>
            </a:pPr>
            <a:r>
              <a:rPr lang="en-US" sz="2000" dirty="0"/>
              <a:t>💡 Lesson Example: Watch a short video about </a:t>
            </a:r>
            <a:r>
              <a:rPr lang="en-US" sz="2000" dirty="0" err="1"/>
              <a:t>Nowroz</a:t>
            </a:r>
            <a:r>
              <a:rPr lang="en-US" sz="2000" dirty="0"/>
              <a:t>/EID. Compare how holidays are celebrated in both cultures.</a:t>
            </a: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eichnungen auf buntem Papier">
            <a:extLst>
              <a:ext uri="{FF2B5EF4-FFF2-40B4-BE49-F238E27FC236}">
                <a16:creationId xmlns:a16="http://schemas.microsoft.com/office/drawing/2014/main" id="{61658350-4926-FE54-0ED5-832AA988BB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24" r="41782" b="-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5. Simple and Flexible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47" y="1875371"/>
            <a:ext cx="4988382" cy="4389358"/>
          </a:xfrm>
        </p:spPr>
        <p:txBody>
          <a:bodyPr anchor="ctr">
            <a:normAutofit fontScale="92500" lnSpcReduction="10000"/>
          </a:bodyPr>
          <a:lstStyle/>
          <a:p>
            <a:endParaRPr lang="en-US" sz="1700" dirty="0"/>
          </a:p>
          <a:p>
            <a:r>
              <a:rPr lang="en-US" sz="2400" dirty="0"/>
              <a:t>Use plain, clear language and structure.</a:t>
            </a:r>
          </a:p>
          <a:p>
            <a:r>
              <a:rPr lang="en-US" sz="2400" dirty="0"/>
              <a:t>Offer print and digital options.</a:t>
            </a:r>
          </a:p>
          <a:p>
            <a:r>
              <a:rPr lang="en-US" sz="2400" dirty="0"/>
              <a:t>Break lessons into short modules with visuals and audio.</a:t>
            </a:r>
          </a:p>
          <a:p>
            <a:pPr lvl="1">
              <a:defRPr b="1">
                <a:solidFill>
                  <a:srgbClr val="CC6600"/>
                </a:solidFill>
              </a:defRPr>
            </a:pPr>
            <a:r>
              <a:rPr lang="en-US" sz="2400" dirty="0"/>
              <a:t>💡 Lesson Example: Create a step-by-step illustrated guide for using public transport with bilingual phrases.</a:t>
            </a:r>
          </a:p>
          <a:p>
            <a:pPr lvl="1">
              <a:defRPr b="1">
                <a:solidFill>
                  <a:srgbClr val="CC6600"/>
                </a:solidFill>
              </a:defRPr>
            </a:pPr>
            <a:r>
              <a:rPr lang="en-US" sz="2400" dirty="0"/>
              <a:t>Learners create maps of their neighborhood and label key places in the target language.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757F2-876F-6936-32C5-17CADCED64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60" r="31059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6. Peer Learning and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47" y="2370671"/>
            <a:ext cx="4977496" cy="4400243"/>
          </a:xfrm>
        </p:spPr>
        <p:txBody>
          <a:bodyPr anchor="ctr">
            <a:normAutofit fontScale="92500"/>
          </a:bodyPr>
          <a:lstStyle/>
          <a:p>
            <a:endParaRPr lang="en-US" sz="1700" dirty="0"/>
          </a:p>
          <a:p>
            <a:r>
              <a:rPr lang="en-US" sz="2800" dirty="0"/>
              <a:t>Encourage group and pair work.</a:t>
            </a:r>
          </a:p>
          <a:p>
            <a:r>
              <a:rPr lang="en-US" sz="2800" dirty="0"/>
              <a:t>Let learners explain ideas in their own language first.</a:t>
            </a:r>
          </a:p>
          <a:p>
            <a:r>
              <a:rPr lang="en-US" sz="2800" dirty="0"/>
              <a:t>Promote teamwork and confidence.</a:t>
            </a:r>
          </a:p>
          <a:p>
            <a:pPr lvl="1">
              <a:defRPr b="1">
                <a:solidFill>
                  <a:srgbClr val="CC6600"/>
                </a:solidFill>
              </a:defRPr>
            </a:pPr>
            <a:r>
              <a:rPr lang="en-US" dirty="0"/>
              <a:t>💡 Lesson Example: Groups create a shopping dialogue in Pashto/Dari, then perform it in German.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107" y="459623"/>
            <a:ext cx="2575635" cy="1415270"/>
          </a:xfrm>
        </p:spPr>
        <p:txBody>
          <a:bodyPr anchor="t">
            <a:normAutofit/>
          </a:bodyPr>
          <a:lstStyle/>
          <a:p>
            <a:r>
              <a:rPr lang="de-DE" sz="2800" dirty="0"/>
              <a:t>7. </a:t>
            </a:r>
            <a:r>
              <a:rPr lang="de-DE" sz="2800" dirty="0" err="1"/>
              <a:t>Skill</a:t>
            </a:r>
            <a:r>
              <a:rPr lang="de-DE" sz="2800" dirty="0"/>
              <a:t> Integration and Digital </a:t>
            </a:r>
            <a:r>
              <a:rPr lang="de-DE" sz="2800" dirty="0" err="1"/>
              <a:t>Literacy</a:t>
            </a:r>
            <a:endParaRPr lang="de-DE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82342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6171F2-85B7-8EE2-B979-3DA9C8389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26" y="1874893"/>
            <a:ext cx="4666421" cy="311483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49542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907" y="1874893"/>
            <a:ext cx="3191349" cy="481981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000" dirty="0"/>
              <a:t>Integrate listening, speaking, reading, writing.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Use digital tools (apps, messaging, maps).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Teach safe and practical online communication.</a:t>
            </a:r>
          </a:p>
          <a:p>
            <a:pPr lvl="1">
              <a:lnSpc>
                <a:spcPct val="90000"/>
              </a:lnSpc>
              <a:defRPr b="1">
                <a:solidFill>
                  <a:srgbClr val="CC6600"/>
                </a:solidFill>
              </a:defRPr>
            </a:pPr>
            <a:r>
              <a:rPr lang="en-US" sz="2000" dirty="0"/>
              <a:t>💡 Lesson Example: Send a polite WhatsApp message to a teacher or an e-mail for making an appointment, then practice using Google Maps to find a workplace.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heartfelt closing image for a presentation, showing a diverse group of Afghan adult learners and educators standing together in a warm, symbolic setting. The scene conveys gratitude, cultural respect, and unity—perhaps with a bridge in the background symbolizing connection. Visual elements include smiling faces, traditional Afghan patterns, and a 'Thank You' message in multiple languages. The atmosphere is uplifting and inclusive, celebrating the journey of learning and mutual support.">
            <a:extLst>
              <a:ext uri="{FF2B5EF4-FFF2-40B4-BE49-F238E27FC236}">
                <a16:creationId xmlns:a16="http://schemas.microsoft.com/office/drawing/2014/main" id="{B6292B18-F007-9A72-75F1-89058A56F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606076"/>
            <a:ext cx="8458200" cy="56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Bildschirmpräsentation (4:3)</PresentationFormat>
  <Paragraphs>50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Office Theme</vt:lpstr>
      <vt:lpstr>PowerPoint-Präsentation</vt:lpstr>
      <vt:lpstr>1. Culturally Relevant Content</vt:lpstr>
      <vt:lpstr>2. Adult-Centered Approach</vt:lpstr>
      <vt:lpstr>3. Use of Mother Tongue and Host Language</vt:lpstr>
      <vt:lpstr>4. Multimedia and Visuals</vt:lpstr>
      <vt:lpstr>5. Simple and Flexible Materials</vt:lpstr>
      <vt:lpstr>6. Peer Learning and Collaboration</vt:lpstr>
      <vt:lpstr>7. Skill Integration and Digital Literacy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Kamran Mangal</dc:creator>
  <cp:keywords/>
  <dc:description>generated using python-pptx</dc:description>
  <cp:lastModifiedBy>Mangal Kamran</cp:lastModifiedBy>
  <cp:revision>2</cp:revision>
  <dcterms:created xsi:type="dcterms:W3CDTF">2013-01-27T09:14:16Z</dcterms:created>
  <dcterms:modified xsi:type="dcterms:W3CDTF">2025-10-15T16:43:49Z</dcterms:modified>
  <cp:category/>
</cp:coreProperties>
</file>